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7ADA8-EDEF-0B40-8B80-2D1715158C04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3285C-17C7-E94C-A8FD-63B945ECAD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CAD-1DAA-4846-91C3-E158FE4BDCDD}" type="datetimeFigureOut">
              <a:rPr lang="en-US" smtClean="0"/>
              <a:pPr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0DAF-C2CA-4666-9998-C2E1EA92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CAD-1DAA-4846-91C3-E158FE4BDCDD}" type="datetimeFigureOut">
              <a:rPr lang="en-US" smtClean="0"/>
              <a:pPr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0DAF-C2CA-4666-9998-C2E1EA92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CAD-1DAA-4846-91C3-E158FE4BDCDD}" type="datetimeFigureOut">
              <a:rPr lang="en-US" smtClean="0"/>
              <a:pPr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0DAF-C2CA-4666-9998-C2E1EA92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CAD-1DAA-4846-91C3-E158FE4BDCDD}" type="datetimeFigureOut">
              <a:rPr lang="en-US" smtClean="0"/>
              <a:pPr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0DAF-C2CA-4666-9998-C2E1EA92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CAD-1DAA-4846-91C3-E158FE4BDCDD}" type="datetimeFigureOut">
              <a:rPr lang="en-US" smtClean="0"/>
              <a:pPr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0DAF-C2CA-4666-9998-C2E1EA92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CAD-1DAA-4846-91C3-E158FE4BDCDD}" type="datetimeFigureOut">
              <a:rPr lang="en-US" smtClean="0"/>
              <a:pPr/>
              <a:t>10/16/15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0DAF-C2CA-4666-9998-C2E1EA92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CAD-1DAA-4846-91C3-E158FE4BDCDD}" type="datetimeFigureOut">
              <a:rPr lang="en-US" smtClean="0"/>
              <a:pPr/>
              <a:t>10/16/15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0DAF-C2CA-4666-9998-C2E1EA92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CAD-1DAA-4846-91C3-E158FE4BDCDD}" type="datetimeFigureOut">
              <a:rPr lang="en-US" smtClean="0"/>
              <a:pPr/>
              <a:t>10/16/15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0DAF-C2CA-4666-9998-C2E1EA92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CAD-1DAA-4846-91C3-E158FE4BDCDD}" type="datetimeFigureOut">
              <a:rPr lang="en-US" smtClean="0"/>
              <a:pPr/>
              <a:t>10/16/15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0DAF-C2CA-4666-9998-C2E1EA92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CAD-1DAA-4846-91C3-E158FE4BDCDD}" type="datetimeFigureOut">
              <a:rPr lang="en-US" smtClean="0"/>
              <a:pPr/>
              <a:t>10/16/15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0DAF-C2CA-4666-9998-C2E1EA92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CAD-1DAA-4846-91C3-E158FE4BDCDD}" type="datetimeFigureOut">
              <a:rPr lang="en-US" smtClean="0"/>
              <a:pPr/>
              <a:t>10/16/15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0DAF-C2CA-4666-9998-C2E1EA92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D0CAD-1DAA-4846-91C3-E158FE4BDCDD}" type="datetimeFigureOut">
              <a:rPr lang="en-US" smtClean="0"/>
              <a:pPr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D0DAF-C2CA-4666-9998-C2E1EA92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ll MT" pitchFamily="18" charset="0"/>
              </a:rPr>
              <a:t>Questions</a:t>
            </a:r>
            <a:endParaRPr lang="en-US" b="1" dirty="0">
              <a:latin typeface="Bell MT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3600" dirty="0" smtClean="0">
                <a:latin typeface="Bell MT" pitchFamily="18" charset="0"/>
              </a:rPr>
              <a:t>As a </a:t>
            </a:r>
            <a:r>
              <a:rPr lang="en-US" sz="3600" dirty="0" smtClean="0">
                <a:latin typeface="Bell MT" pitchFamily="18" charset="0"/>
              </a:rPr>
              <a:t>society, </a:t>
            </a:r>
            <a:r>
              <a:rPr lang="en-US" sz="3600" dirty="0" smtClean="0">
                <a:latin typeface="Bell MT" pitchFamily="18" charset="0"/>
              </a:rPr>
              <a:t>what value do we attach </a:t>
            </a:r>
            <a:r>
              <a:rPr lang="en-US" sz="3600" dirty="0">
                <a:latin typeface="Bell MT" pitchFamily="18" charset="0"/>
              </a:rPr>
              <a:t>to </a:t>
            </a:r>
            <a:r>
              <a:rPr lang="en-US" sz="3600" dirty="0" smtClean="0">
                <a:latin typeface="Bell MT" pitchFamily="18" charset="0"/>
              </a:rPr>
              <a:t>truth? </a:t>
            </a:r>
            <a:r>
              <a:rPr lang="en-US" sz="3600" dirty="0">
                <a:latin typeface="Bell MT" pitchFamily="18" charset="0"/>
              </a:rPr>
              <a:t>Is the pursuit of truth </a:t>
            </a:r>
            <a:r>
              <a:rPr lang="en-US" sz="3600" dirty="0" smtClean="0">
                <a:latin typeface="Bell MT" pitchFamily="18" charset="0"/>
              </a:rPr>
              <a:t>a </a:t>
            </a:r>
            <a:r>
              <a:rPr lang="en-US" sz="3600" dirty="0" smtClean="0">
                <a:latin typeface="Bell MT" pitchFamily="18" charset="0"/>
              </a:rPr>
              <a:t>basic</a:t>
            </a:r>
            <a:r>
              <a:rPr lang="en-US" sz="3600" dirty="0" smtClean="0">
                <a:latin typeface="Bell MT" pitchFamily="18" charset="0"/>
              </a:rPr>
              <a:t> </a:t>
            </a:r>
            <a:r>
              <a:rPr lang="en-US" sz="3600" dirty="0" smtClean="0">
                <a:latin typeface="Bell MT" pitchFamily="18" charset="0"/>
              </a:rPr>
              <a:t>tenet </a:t>
            </a:r>
            <a:r>
              <a:rPr lang="en-US" sz="3600" dirty="0">
                <a:latin typeface="Bell MT" pitchFamily="18" charset="0"/>
              </a:rPr>
              <a:t>of our constitutional </a:t>
            </a:r>
            <a:r>
              <a:rPr lang="en-US" sz="3600" dirty="0" smtClean="0">
                <a:latin typeface="Bell MT" pitchFamily="18" charset="0"/>
              </a:rPr>
              <a:t>morality?</a:t>
            </a:r>
            <a:endParaRPr lang="en-US" sz="3600" dirty="0" smtClean="0">
              <a:latin typeface="Bell MT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n-US" sz="1000" dirty="0" smtClean="0">
              <a:latin typeface="Bell MT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3600" dirty="0" smtClean="0">
                <a:latin typeface="Bell MT" pitchFamily="18" charset="0"/>
              </a:rPr>
              <a:t>In our society, is </a:t>
            </a:r>
            <a:r>
              <a:rPr lang="en-US" sz="3600" dirty="0">
                <a:latin typeface="Bell MT" pitchFamily="18" charset="0"/>
              </a:rPr>
              <a:t>constitutional sanction necessary for permitting the disclosure of </a:t>
            </a:r>
            <a:r>
              <a:rPr lang="en-US" sz="3600" dirty="0" smtClean="0">
                <a:latin typeface="Bell MT" pitchFamily="18" charset="0"/>
              </a:rPr>
              <a:t>truth?</a:t>
            </a:r>
            <a:endParaRPr lang="en-US" sz="3600" dirty="0" smtClean="0">
              <a:latin typeface="Bell MT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n-US" sz="1000" dirty="0" smtClean="0">
              <a:latin typeface="Bell MT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3600" dirty="0" smtClean="0">
                <a:latin typeface="Bell MT" pitchFamily="18" charset="0"/>
              </a:rPr>
              <a:t>In </a:t>
            </a:r>
            <a:r>
              <a:rPr lang="en-US" sz="3600" dirty="0">
                <a:latin typeface="Bell MT" pitchFamily="18" charset="0"/>
              </a:rPr>
              <a:t>the public domain, is truth relevant all </a:t>
            </a:r>
            <a:r>
              <a:rPr lang="en-US" sz="3600" dirty="0" smtClean="0">
                <a:latin typeface="Bell MT" pitchFamily="18" charset="0"/>
              </a:rPr>
              <a:t>around, </a:t>
            </a:r>
            <a:r>
              <a:rPr lang="en-US" sz="3600" dirty="0">
                <a:latin typeface="Bell MT" pitchFamily="18" charset="0"/>
              </a:rPr>
              <a:t>or is it relevant only when truth is disclosed in </a:t>
            </a:r>
            <a:r>
              <a:rPr lang="en-US" sz="3600" dirty="0" smtClean="0">
                <a:latin typeface="Bell MT" pitchFamily="18" charset="0"/>
              </a:rPr>
              <a:t>“public interest”?</a:t>
            </a:r>
          </a:p>
          <a:p>
            <a:pPr marL="514350" indent="-514350" algn="just">
              <a:buFont typeface="+mj-lt"/>
              <a:buAutoNum type="arabicPeriod"/>
            </a:pPr>
            <a:endParaRPr lang="en-US" sz="1000" dirty="0" smtClean="0">
              <a:latin typeface="Bell MT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3600" dirty="0">
                <a:latin typeface="Bell MT" pitchFamily="18" charset="0"/>
              </a:rPr>
              <a:t>What is </a:t>
            </a:r>
            <a:r>
              <a:rPr lang="en-US" sz="3600" dirty="0" smtClean="0">
                <a:latin typeface="Bell MT" pitchFamily="18" charset="0"/>
              </a:rPr>
              <a:t>“public interest”? </a:t>
            </a:r>
            <a:r>
              <a:rPr lang="en-US" sz="3600" dirty="0">
                <a:latin typeface="Bell MT" pitchFamily="18" charset="0"/>
              </a:rPr>
              <a:t>How is it different from what </a:t>
            </a:r>
            <a:r>
              <a:rPr lang="en-US" sz="3600" dirty="0" smtClean="0">
                <a:latin typeface="Bell MT" pitchFamily="18" charset="0"/>
              </a:rPr>
              <a:t>“public may be </a:t>
            </a:r>
            <a:r>
              <a:rPr lang="en-US" sz="3600" dirty="0">
                <a:latin typeface="Bell MT" pitchFamily="18" charset="0"/>
              </a:rPr>
              <a:t>interested </a:t>
            </a:r>
            <a:r>
              <a:rPr lang="en-US" sz="3600" dirty="0" smtClean="0">
                <a:latin typeface="Bell MT" pitchFamily="18" charset="0"/>
              </a:rPr>
              <a:t>in”?</a:t>
            </a:r>
            <a:endParaRPr lang="en-US" sz="3600" dirty="0">
              <a:latin typeface="Bell MT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ll MT" pitchFamily="18" charset="0"/>
              </a:rPr>
              <a:t>Questions</a:t>
            </a:r>
            <a:endParaRPr lang="en-US" b="1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en-US" sz="2800" dirty="0" smtClean="0">
                <a:latin typeface="Bell MT"/>
              </a:rPr>
              <a:t>5. Does </a:t>
            </a:r>
            <a:r>
              <a:rPr lang="en-US" sz="2800" dirty="0" smtClean="0">
                <a:latin typeface="Bell MT"/>
              </a:rPr>
              <a:t>a public person, namely a person who enjoys recognition in the society at large, cede some part of his right to privacy ?</a:t>
            </a:r>
            <a:endParaRPr lang="en-US" sz="2800" dirty="0" smtClean="0">
              <a:latin typeface="Bell MT"/>
            </a:endParaRPr>
          </a:p>
          <a:p>
            <a:pPr marL="514350" indent="-514350" algn="just">
              <a:buAutoNum type="arabicPeriod" startAt="5"/>
            </a:pPr>
            <a:endParaRPr lang="en-US" sz="2800" dirty="0" smtClean="0">
              <a:latin typeface="Bell MT"/>
            </a:endParaRPr>
          </a:p>
          <a:p>
            <a:pPr algn="just">
              <a:buNone/>
            </a:pPr>
            <a:r>
              <a:rPr lang="en-US" sz="2800" dirty="0" smtClean="0">
                <a:latin typeface="Bell MT"/>
              </a:rPr>
              <a:t>6. Does </a:t>
            </a:r>
            <a:r>
              <a:rPr lang="en-US" sz="2800" dirty="0">
                <a:latin typeface="Bell MT"/>
              </a:rPr>
              <a:t>our </a:t>
            </a:r>
            <a:r>
              <a:rPr lang="en-US" sz="2800" dirty="0" smtClean="0">
                <a:latin typeface="Bell MT"/>
              </a:rPr>
              <a:t>Constitution </a:t>
            </a:r>
            <a:r>
              <a:rPr lang="en-US" sz="2800" dirty="0">
                <a:latin typeface="Bell MT"/>
              </a:rPr>
              <a:t>permit free speech only when it </a:t>
            </a:r>
            <a:r>
              <a:rPr lang="en-US" sz="2800" dirty="0" smtClean="0">
                <a:latin typeface="Bell MT"/>
              </a:rPr>
              <a:t>is </a:t>
            </a:r>
            <a:r>
              <a:rPr lang="en-US" sz="2800" dirty="0">
                <a:latin typeface="Bell MT"/>
              </a:rPr>
              <a:t>a vehicle to convey truth that is </a:t>
            </a:r>
            <a:r>
              <a:rPr lang="en-US" sz="2800" dirty="0" smtClean="0">
                <a:latin typeface="Bell MT"/>
              </a:rPr>
              <a:t>in </a:t>
            </a:r>
            <a:r>
              <a:rPr lang="en-US" sz="2800" dirty="0">
                <a:latin typeface="Bell MT"/>
              </a:rPr>
              <a:t>public </a:t>
            </a:r>
            <a:r>
              <a:rPr lang="en-US" sz="2800" dirty="0" smtClean="0">
                <a:latin typeface="Bell MT"/>
              </a:rPr>
              <a:t>interest, </a:t>
            </a:r>
            <a:r>
              <a:rPr lang="en-US" sz="2800" dirty="0">
                <a:latin typeface="Bell MT"/>
              </a:rPr>
              <a:t>or do we value free speech for its own </a:t>
            </a:r>
            <a:r>
              <a:rPr lang="en-US" sz="2800" dirty="0" smtClean="0">
                <a:latin typeface="Bell MT"/>
              </a:rPr>
              <a:t>sake ?</a:t>
            </a:r>
          </a:p>
          <a:p>
            <a:pPr algn="just">
              <a:buNone/>
            </a:pPr>
            <a:endParaRPr lang="en-US" sz="865" dirty="0" smtClean="0">
              <a:latin typeface="Bell MT"/>
            </a:endParaRP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ll MT" pitchFamily="18" charset="0"/>
              </a:rPr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>
                <a:latin typeface="Bell MT"/>
              </a:rPr>
              <a:t>7. </a:t>
            </a:r>
            <a:r>
              <a:rPr lang="en-US" sz="2800" dirty="0" smtClean="0">
                <a:latin typeface="Bell MT"/>
              </a:rPr>
              <a:t>In our democratic society, is it expected that what is conveyed through the medium of free speech must be the</a:t>
            </a:r>
            <a:r>
              <a:rPr lang="en-US" sz="2800" dirty="0" smtClean="0">
                <a:latin typeface="Bell MT"/>
              </a:rPr>
              <a:t> ‘whole’ </a:t>
            </a:r>
            <a:r>
              <a:rPr lang="en-US" sz="2800" dirty="0" smtClean="0">
                <a:latin typeface="Bell MT"/>
              </a:rPr>
              <a:t>truth in the very first go, or do we </a:t>
            </a:r>
            <a:r>
              <a:rPr lang="en-US" sz="2800" dirty="0" smtClean="0">
                <a:latin typeface="Bell MT"/>
              </a:rPr>
              <a:t>recognize </a:t>
            </a:r>
            <a:r>
              <a:rPr lang="en-US" sz="2800" dirty="0" smtClean="0">
                <a:latin typeface="Bell MT"/>
              </a:rPr>
              <a:t>that truth may emerge from</a:t>
            </a:r>
            <a:r>
              <a:rPr lang="en-US" sz="2800" dirty="0" smtClean="0">
                <a:latin typeface="Bell MT"/>
              </a:rPr>
              <a:t> an open </a:t>
            </a:r>
            <a:r>
              <a:rPr lang="en-US" sz="2800" dirty="0" smtClean="0">
                <a:latin typeface="Bell MT"/>
              </a:rPr>
              <a:t>public discourse?</a:t>
            </a:r>
          </a:p>
          <a:p>
            <a:pPr algn="just">
              <a:buNone/>
            </a:pPr>
            <a:endParaRPr lang="en-US" sz="2800" dirty="0" smtClean="0">
              <a:latin typeface="Bell MT"/>
            </a:endParaRPr>
          </a:p>
          <a:p>
            <a:pPr algn="just">
              <a:buNone/>
            </a:pPr>
            <a:r>
              <a:rPr lang="en-US" sz="2800" dirty="0" smtClean="0">
                <a:latin typeface="Bell MT"/>
              </a:rPr>
              <a:t>8</a:t>
            </a:r>
            <a:r>
              <a:rPr lang="en-US" sz="2800" dirty="0" smtClean="0">
                <a:latin typeface="Bell MT"/>
              </a:rPr>
              <a:t>. Is </a:t>
            </a:r>
            <a:r>
              <a:rPr lang="en-US" sz="2800" dirty="0" smtClean="0">
                <a:latin typeface="Bell MT"/>
              </a:rPr>
              <a:t>the motivation for disclosure of information relevant, or is it the intrinsic worth of the information and not the motivation with which it is disclosed, that counts for us as a people 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ll MT" pitchFamily="18" charset="0"/>
              </a:rPr>
              <a:t>Some </a:t>
            </a:r>
            <a:r>
              <a:rPr lang="en-US" b="1" dirty="0" smtClean="0">
                <a:latin typeface="Bell MT" pitchFamily="18" charset="0"/>
              </a:rPr>
              <a:t>Core Principles</a:t>
            </a:r>
            <a:endParaRPr lang="en-US" b="1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>
                <a:latin typeface="Bell MT" pitchFamily="18" charset="0"/>
              </a:rPr>
              <a:t>Satyamev</a:t>
            </a:r>
            <a:r>
              <a:rPr lang="en-US" dirty="0">
                <a:latin typeface="Bell MT" pitchFamily="18" charset="0"/>
              </a:rPr>
              <a:t> </a:t>
            </a:r>
            <a:r>
              <a:rPr lang="en-US" dirty="0" err="1">
                <a:latin typeface="Bell MT" pitchFamily="18" charset="0"/>
              </a:rPr>
              <a:t>Jayate</a:t>
            </a:r>
            <a:r>
              <a:rPr lang="en-US" dirty="0">
                <a:latin typeface="Bell MT" pitchFamily="18" charset="0"/>
              </a:rPr>
              <a:t> </a:t>
            </a:r>
            <a:r>
              <a:rPr lang="en-US" dirty="0" smtClean="0">
                <a:latin typeface="Bell MT" pitchFamily="18" charset="0"/>
              </a:rPr>
              <a:t>! </a:t>
            </a:r>
            <a:r>
              <a:rPr lang="en-US" dirty="0" smtClean="0">
                <a:latin typeface="Bell MT"/>
              </a:rPr>
              <a:t>There cannot be any confidentiality as regards disclosure of wrongdoing. </a:t>
            </a:r>
            <a:endParaRPr lang="en-US" dirty="0" smtClean="0">
              <a:latin typeface="Bell MT"/>
            </a:endParaRPr>
          </a:p>
          <a:p>
            <a:pPr>
              <a:buNone/>
            </a:pPr>
            <a:endParaRPr lang="en-US" dirty="0" smtClean="0">
              <a:latin typeface="Bell MT" pitchFamily="18" charset="0"/>
            </a:endParaRPr>
          </a:p>
          <a:p>
            <a:r>
              <a:rPr lang="en-US" dirty="0" smtClean="0">
                <a:latin typeface="Bell MT" pitchFamily="18" charset="0"/>
              </a:rPr>
              <a:t>Evidence </a:t>
            </a:r>
            <a:r>
              <a:rPr lang="en-US" dirty="0">
                <a:latin typeface="Bell MT" pitchFamily="18" charset="0"/>
              </a:rPr>
              <a:t>is admissible</a:t>
            </a:r>
            <a:r>
              <a:rPr lang="en-US" dirty="0" smtClean="0">
                <a:latin typeface="Bell MT" pitchFamily="18" charset="0"/>
              </a:rPr>
              <a:t> provided </a:t>
            </a:r>
            <a:r>
              <a:rPr lang="en-US" dirty="0">
                <a:latin typeface="Bell MT" pitchFamily="18" charset="0"/>
              </a:rPr>
              <a:t>it is </a:t>
            </a:r>
            <a:r>
              <a:rPr lang="en-US" dirty="0" smtClean="0">
                <a:latin typeface="Bell MT" pitchFamily="18" charset="0"/>
              </a:rPr>
              <a:t>relevant, regardless </a:t>
            </a:r>
            <a:r>
              <a:rPr lang="en-US" dirty="0">
                <a:latin typeface="Bell MT" pitchFamily="18" charset="0"/>
              </a:rPr>
              <a:t>of how it is </a:t>
            </a:r>
            <a:r>
              <a:rPr lang="en-US" dirty="0" smtClean="0">
                <a:latin typeface="Bell MT" pitchFamily="18" charset="0"/>
              </a:rPr>
              <a:t>obtained.</a:t>
            </a:r>
            <a:endParaRPr lang="en-US" dirty="0">
              <a:latin typeface="Bell MT" pitchFamily="18" charset="0"/>
            </a:endParaRPr>
          </a:p>
          <a:p>
            <a:endParaRPr lang="en-US" dirty="0">
              <a:latin typeface="Bell MT" pitchFamily="18" charset="0"/>
            </a:endParaRPr>
          </a:p>
          <a:p>
            <a:r>
              <a:rPr lang="en-US" dirty="0">
                <a:latin typeface="Bell MT" pitchFamily="18" charset="0"/>
              </a:rPr>
              <a:t>Actuation by malice is not </a:t>
            </a:r>
            <a:r>
              <a:rPr lang="en-US" dirty="0" err="1">
                <a:latin typeface="Bell MT" pitchFamily="18" charset="0"/>
              </a:rPr>
              <a:t>legicidal</a:t>
            </a:r>
            <a:r>
              <a:rPr lang="en-US" dirty="0">
                <a:latin typeface="Bell MT" pitchFamily="18" charset="0"/>
              </a:rPr>
              <a:t>.</a:t>
            </a:r>
          </a:p>
          <a:p>
            <a:endParaRPr lang="en-US" dirty="0">
              <a:latin typeface="Bell MT" pitchFamily="18" charset="0"/>
            </a:endParaRPr>
          </a:p>
          <a:p>
            <a:r>
              <a:rPr lang="en-US" dirty="0">
                <a:latin typeface="Bell MT" pitchFamily="18" charset="0"/>
              </a:rPr>
              <a:t>Public interest is not the same as what public </a:t>
            </a:r>
            <a:r>
              <a:rPr lang="en-US" dirty="0" smtClean="0">
                <a:latin typeface="Bell MT" pitchFamily="18" charset="0"/>
              </a:rPr>
              <a:t>may be interested in.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</TotalTime>
  <Words>290</Words>
  <Application>Microsoft Macintosh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Questions</vt:lpstr>
      <vt:lpstr>Questions</vt:lpstr>
      <vt:lpstr>Questions</vt:lpstr>
      <vt:lpstr>Some Core Principles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</dc:title>
  <dc:creator>DESKTOP</dc:creator>
  <cp:lastModifiedBy>Anup Bhambhani</cp:lastModifiedBy>
  <cp:revision>15</cp:revision>
  <cp:lastPrinted>2015-10-16T12:43:16Z</cp:lastPrinted>
  <dcterms:created xsi:type="dcterms:W3CDTF">2015-10-16T01:48:16Z</dcterms:created>
  <dcterms:modified xsi:type="dcterms:W3CDTF">2015-10-16T12:44:44Z</dcterms:modified>
</cp:coreProperties>
</file>